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53" r:id="rId2"/>
    <p:sldId id="454" r:id="rId3"/>
    <p:sldId id="455" r:id="rId4"/>
    <p:sldId id="456" r:id="rId5"/>
    <p:sldId id="469" r:id="rId6"/>
    <p:sldId id="470" r:id="rId7"/>
    <p:sldId id="468" r:id="rId8"/>
    <p:sldId id="448" r:id="rId9"/>
    <p:sldId id="451" r:id="rId10"/>
    <p:sldId id="452" r:id="rId11"/>
    <p:sldId id="449" r:id="rId12"/>
    <p:sldId id="462" r:id="rId13"/>
    <p:sldId id="463" r:id="rId14"/>
    <p:sldId id="464" r:id="rId15"/>
    <p:sldId id="465" r:id="rId16"/>
    <p:sldId id="457" r:id="rId17"/>
    <p:sldId id="447" r:id="rId18"/>
    <p:sldId id="443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95B39-C565-3BD5-2B5F-F3E82EA19A5D}" v="110" dt="2024-08-01T16:19:31.027"/>
    <p1510:client id="{3929735F-0884-4406-8944-E2ECB3A89D8A}" v="29" dt="2024-08-01T09:46:04.630"/>
    <p1510:client id="{44C87DF2-D798-5D22-6FCA-F8729448AAF1}" v="21" dt="2024-08-01T17:17:02.188"/>
    <p1510:client id="{9E77FD8C-6ECD-A3ED-74BD-1C9274AE7405}" v="90" dt="2024-08-02T01:54:45.722"/>
    <p1510:client id="{A637A9C3-0EBB-4DD9-BF52-6815049E7358}" v="96" dt="2024-08-01T09:35:07.924"/>
    <p1510:client id="{C3401A67-10DD-439F-973F-DF7D5123FFFF}" v="19" dt="2024-08-01T10:06:59.275"/>
    <p1510:client id="{E8847806-96E8-C9A3-8E80-1ED6DA9AD69E}" v="94" dt="2024-08-01T16:27:41.512"/>
    <p1510:client id="{F447D9FF-3B65-46A4-9E2C-86A0CB30120D}" v="59" dt="2024-08-01T09:45:34.995"/>
    <p1510:client id="{F6F9C83E-21EB-889D-81F4-23162022BF13}" v="18" dt="2024-08-01T09:30:21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676"/>
  </p:normalViewPr>
  <p:slideViewPr>
    <p:cSldViewPr snapToGrid="0">
      <p:cViewPr varScale="1">
        <p:scale>
          <a:sx n="150" d="100"/>
          <a:sy n="150" d="100"/>
        </p:scale>
        <p:origin x="7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CE1B-BB9F-45A9-BACC-98FF3D2D4F2E}" type="datetimeFigureOut">
              <a:rPr lang="en-AU" smtClean="0"/>
              <a:t>4/08/2024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EF8CF-0F8A-4BD6-9CE5-A84D18797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2T02:40:59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1,'50'0,"-2"0,-17 0,1 0,-4 0,-3 0,-4 0,-3 0,-2 0,-3 0,9 0,-7 0,7 0,-8 0,1 0,4 0,-3 0,2 0,-3 0,-2 0,4 0,1 0,2 0,-2 0,-3 0,3 0,-5 0,6 0,-3 0,1 0,-1 0,0 0,-2 0,5 0,-6 0,7 0,-3 0,6 0,0 0,1 0,-2 0,-2 0,1 0,-2 0,-1 0,-2 0,-1 0,4 0,-3 0,2 0,-4 0,0 0,7 0,-6 0,5 0,-6 2,-1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2T02:41:0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1,'43'0,"-3"0,-22 0,-1 0,-1 0,-3 0,4 0,-2 0,2 0,-2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2T02:41:06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0,'49'0,"-6"0,-22 0,-3 0,-2 0,5 0,0 0,2 0,-4 0,-3 0,-2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2T02:41:08.0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0,'48'0,"-9"0,-32 0,-2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2T02:41:17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9E51-4ABD-4B03-A80E-627F14CF22A5}" type="datetimeFigureOut">
              <a:rPr lang="en-AU" smtClean="0"/>
              <a:t>4/08/2024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AD0F-5D97-4C49-B145-C57DEFFF189B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AD0F-5D97-4C49-B145-C57DEFFF189B}" type="slidenum">
              <a:rPr lang="en-AU" smtClean="0"/>
              <a:t>10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5"/>
          </a:p>
        </p:txBody>
      </p:sp>
      <p:pic>
        <p:nvPicPr>
          <p:cNvPr id="8" name="Picture 7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055" y="4792776"/>
            <a:ext cx="1760572" cy="1842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q/questions.html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3.xm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8497" y="1572551"/>
            <a:ext cx="5622524" cy="2306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cs typeface="Calibri" panose="020F0502020204030204"/>
              </a:rPr>
              <a:t>Fashion Item Classification using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74831" y="2562407"/>
            <a:ext cx="663800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fontAlgn="base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GGbond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Xinyang Chen (z5435860)</a:t>
            </a:r>
          </a:p>
          <a:p>
            <a:pPr fontAlgn="base"/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Jinqi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Li(z5405141)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Chengduo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 (z5398380)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Hsun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Chang (z5408868)</a:t>
            </a:r>
          </a:p>
          <a:p>
            <a:pPr fontAlgn="base"/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Sipeng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Wang(z5499235)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60" y="243840"/>
            <a:ext cx="521970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Method(Resnet34)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014" y="935404"/>
            <a:ext cx="3965446" cy="923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/>
              <a:t>Multitask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10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19743" y="6225545"/>
            <a:ext cx="732608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Presenter: </a:t>
            </a:r>
            <a:r>
              <a:rPr lang="en-US" sz="1100" dirty="0" err="1">
                <a:latin typeface="Arial"/>
                <a:cs typeface="Arial"/>
              </a:rPr>
              <a:t>Chengduo</a:t>
            </a:r>
            <a:r>
              <a:rPr lang="en-US" sz="1100" dirty="0">
                <a:latin typeface="Arial"/>
                <a:cs typeface="Arial"/>
              </a:rPr>
              <a:t> Di (z5398380)</a:t>
            </a:r>
          </a:p>
          <a:p>
            <a:endParaRPr lang="en-US" sz="1100" dirty="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24" y="63856"/>
            <a:ext cx="3446038" cy="19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192158" y="1598273"/>
            <a:ext cx="1901826" cy="728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highlight>
                  <a:srgbClr val="C0C0C0"/>
                </a:highlight>
              </a:rPr>
              <a:t>Share layer</a:t>
            </a:r>
            <a:endParaRPr lang="zh-CN" altLang="en-US" sz="28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98654" y="811424"/>
            <a:ext cx="1048194" cy="3901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highlight>
                  <a:srgbClr val="C0C0C0"/>
                </a:highlight>
              </a:rPr>
              <a:t>Input</a:t>
            </a:r>
            <a:endParaRPr lang="zh-CN" altLang="en-US" sz="28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636" y="2806520"/>
            <a:ext cx="1699327" cy="6165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highlight>
                  <a:srgbClr val="C0C0C0"/>
                </a:highlight>
              </a:rPr>
              <a:t>Task A specific layer</a:t>
            </a:r>
            <a:endParaRPr lang="zh-CN" altLang="en-US" sz="14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3538" y="3881549"/>
            <a:ext cx="1537663" cy="6488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highlight>
                  <a:srgbClr val="C0C0C0"/>
                </a:highlight>
              </a:rPr>
              <a:t>Task B</a:t>
            </a:r>
            <a:endParaRPr lang="zh-CN" altLang="en-US" sz="28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28314" y="2779770"/>
            <a:ext cx="1699327" cy="6874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highlight>
                  <a:srgbClr val="C0C0C0"/>
                </a:highlight>
              </a:rPr>
              <a:t>Task B specific layer</a:t>
            </a:r>
            <a:endParaRPr lang="zh-CN" altLang="en-US" sz="1400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9390" y="3902435"/>
            <a:ext cx="1502103" cy="6035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highlight>
                  <a:srgbClr val="C0C0C0"/>
                </a:highlight>
              </a:rPr>
              <a:t>Task A</a:t>
            </a:r>
            <a:endParaRPr lang="zh-CN" altLang="en-US" sz="28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2" name="箭头: 下 11"/>
          <p:cNvSpPr/>
          <p:nvPr/>
        </p:nvSpPr>
        <p:spPr>
          <a:xfrm>
            <a:off x="2052255" y="1275455"/>
            <a:ext cx="193936" cy="3249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>
            <a:off x="957803" y="2378027"/>
            <a:ext cx="193936" cy="3249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/>
          <p:cNvSpPr/>
          <p:nvPr/>
        </p:nvSpPr>
        <p:spPr>
          <a:xfrm>
            <a:off x="3157112" y="2385832"/>
            <a:ext cx="193936" cy="3249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/>
          <p:cNvSpPr/>
          <p:nvPr/>
        </p:nvSpPr>
        <p:spPr>
          <a:xfrm>
            <a:off x="998222" y="3495115"/>
            <a:ext cx="193936" cy="3249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/>
          <p:cNvSpPr/>
          <p:nvPr/>
        </p:nvSpPr>
        <p:spPr>
          <a:xfrm>
            <a:off x="3181009" y="3534807"/>
            <a:ext cx="193936" cy="3249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13913" y="1549937"/>
            <a:ext cx="4758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err="1"/>
              <a:t>self.base_model</a:t>
            </a:r>
            <a:r>
              <a:rPr lang="en-US" altLang="zh-CN" sz="1200"/>
              <a:t> = models.resnet34(weights=None) </a:t>
            </a:r>
          </a:p>
          <a:p>
            <a:r>
              <a:rPr lang="en-US" altLang="zh-CN" sz="1200"/>
              <a:t># Get the number of features from the last convolutional layer of ResNet34 </a:t>
            </a:r>
            <a:r>
              <a:rPr lang="en-US" altLang="zh-CN" sz="1200" err="1"/>
              <a:t>num_ftrs</a:t>
            </a:r>
            <a:r>
              <a:rPr lang="en-US" altLang="zh-CN" sz="1200"/>
              <a:t> = 512 </a:t>
            </a:r>
          </a:p>
          <a:p>
            <a:r>
              <a:rPr lang="en-US" altLang="zh-CN" sz="1200"/>
              <a:t># The last convolutional layer of ResNet34 outputs 512 features </a:t>
            </a:r>
          </a:p>
          <a:p>
            <a:r>
              <a:rPr lang="en-US" altLang="zh-CN" sz="1200" err="1"/>
              <a:t>self.base_model.fc</a:t>
            </a:r>
            <a:r>
              <a:rPr lang="en-US" altLang="zh-CN" sz="1200"/>
              <a:t> = </a:t>
            </a:r>
            <a:r>
              <a:rPr lang="en-US" altLang="zh-CN" sz="1200" err="1"/>
              <a:t>nn.Identity</a:t>
            </a:r>
            <a:r>
              <a:rPr lang="en-US" altLang="zh-CN" sz="1200"/>
              <a:t>() </a:t>
            </a:r>
          </a:p>
          <a:p>
            <a:r>
              <a:rPr lang="en-US" altLang="zh-CN" sz="1200"/>
              <a:t># Remove the fully connected layer to directly output aggregated features</a:t>
            </a:r>
            <a:endParaRPr lang="zh-CN" altLang="en-US" sz="12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04" y="3114317"/>
            <a:ext cx="3393223" cy="13572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780" y="2865316"/>
            <a:ext cx="3042071" cy="175479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446850" y="4733192"/>
            <a:ext cx="6101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Since it needs to classify more classes, it is designed to be deeper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Fully connected layer to reduce dimensionality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Batch normalization for stable training and faster convergence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err="1"/>
              <a:t>ReLU</a:t>
            </a:r>
            <a:r>
              <a:rPr lang="en-US" altLang="zh-CN" sz="1200"/>
              <a:t> activation function for non-linearity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Dropout for regularization to prevent overfitting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Fully connected layer to produce logits for main classes</a:t>
            </a:r>
            <a:endParaRPr lang="zh-CN" altLang="en-US" sz="120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09" y="4763588"/>
            <a:ext cx="3589123" cy="63422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1636" y="4731026"/>
            <a:ext cx="1846636" cy="6667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highlight>
                  <a:srgbClr val="C0C0C0"/>
                </a:highlight>
              </a:rPr>
              <a:t>Combined Loss Function</a:t>
            </a:r>
            <a:endParaRPr lang="zh-CN" altLang="en-US" sz="160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B56B92-5511-F3F4-C26C-036D8766E755}"/>
              </a:ext>
            </a:extLst>
          </p:cNvPr>
          <p:cNvCxnSpPr/>
          <p:nvPr/>
        </p:nvCxnSpPr>
        <p:spPr>
          <a:xfrm flipV="1">
            <a:off x="3162864" y="1902740"/>
            <a:ext cx="613267" cy="5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16A33FB-B4AD-257D-2825-2B5157AFFA7D}"/>
              </a:ext>
            </a:extLst>
          </p:cNvPr>
          <p:cNvCxnSpPr>
            <a:cxnSpLocks/>
          </p:cNvCxnSpPr>
          <p:nvPr/>
        </p:nvCxnSpPr>
        <p:spPr>
          <a:xfrm>
            <a:off x="1732844" y="2921279"/>
            <a:ext cx="2932286" cy="29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56B92-5511-F3F4-C26C-036D8766E755}"/>
              </a:ext>
            </a:extLst>
          </p:cNvPr>
          <p:cNvCxnSpPr/>
          <p:nvPr/>
        </p:nvCxnSpPr>
        <p:spPr>
          <a:xfrm>
            <a:off x="4240388" y="2992966"/>
            <a:ext cx="4227969" cy="10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一張含有 文字, 字型, 螢幕擷取畫面, 行 的圖片&#10;&#10;自動產生的描述">
            <a:extLst>
              <a:ext uri="{FF2B5EF4-FFF2-40B4-BE49-F238E27FC236}">
                <a16:creationId xmlns:a16="http://schemas.microsoft.com/office/drawing/2014/main" id="{1C137EF7-F011-B6DC-A5F5-2B67856DC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" y="5581941"/>
            <a:ext cx="7569200" cy="352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Results(Resnet34)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/>
              <a:t>Main Task Performance:</a:t>
            </a:r>
          </a:p>
          <a:p>
            <a:pPr marL="0" indent="0">
              <a:buNone/>
            </a:pPr>
            <a:r>
              <a:rPr lang="en-US" sz="1200" b="1"/>
              <a:t>Loss</a:t>
            </a:r>
            <a:r>
              <a:rPr lang="en-US" sz="1200"/>
              <a:t>: Both training and validation loss </a:t>
            </a:r>
          </a:p>
          <a:p>
            <a:pPr marL="0" indent="0">
              <a:buNone/>
            </a:pPr>
            <a:r>
              <a:rPr lang="en-US" sz="1200"/>
              <a:t>decrease and stabilize at low values, </a:t>
            </a:r>
          </a:p>
          <a:p>
            <a:pPr marL="0" indent="0">
              <a:buNone/>
            </a:pPr>
            <a:r>
              <a:rPr lang="en-US" sz="1200"/>
              <a:t>indicating effective learning and </a:t>
            </a:r>
          </a:p>
          <a:p>
            <a:pPr marL="0" indent="0">
              <a:buNone/>
            </a:pPr>
            <a:r>
              <a:rPr lang="en-US" sz="1200"/>
              <a:t>good generalization.</a:t>
            </a:r>
          </a:p>
          <a:p>
            <a:pPr marL="0" indent="0">
              <a:buNone/>
            </a:pPr>
            <a:r>
              <a:rPr lang="en-US" sz="1200" b="1"/>
              <a:t>Accuracy</a:t>
            </a:r>
            <a:r>
              <a:rPr lang="en-US" sz="1200"/>
              <a:t>: High and stable training and </a:t>
            </a:r>
          </a:p>
          <a:p>
            <a:pPr marL="0" indent="0">
              <a:buNone/>
            </a:pPr>
            <a:r>
              <a:rPr lang="en-US" sz="1200"/>
              <a:t>validation accuracy, suggesting strong </a:t>
            </a:r>
          </a:p>
          <a:p>
            <a:pPr marL="0" indent="0">
              <a:buNone/>
            </a:pPr>
            <a:r>
              <a:rPr lang="en-US" sz="1200"/>
              <a:t>model performance on the main task.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400" b="1"/>
              <a:t>Sub-Task Performance:</a:t>
            </a:r>
          </a:p>
          <a:p>
            <a:pPr marL="0" indent="0">
              <a:buNone/>
            </a:pPr>
            <a:r>
              <a:rPr lang="en-US" sz="1200" b="1"/>
              <a:t>Loss: </a:t>
            </a:r>
            <a:r>
              <a:rPr lang="en-US" sz="1200"/>
              <a:t>Higher training and validation loss compared to the main task, indicating the sub-task is more challenging.</a:t>
            </a:r>
          </a:p>
          <a:p>
            <a:pPr marL="0" indent="0">
              <a:buNone/>
            </a:pPr>
            <a:r>
              <a:rPr lang="en-US" sz="1200" b="1"/>
              <a:t>Accuracy: </a:t>
            </a:r>
            <a:r>
              <a:rPr lang="en-US" sz="1200"/>
              <a:t>Lower and more fluctuating training and validation accuracy, suggesting difficulties in generalization and complexity in the sub-task.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400" b="1"/>
              <a:t>General Observations:</a:t>
            </a:r>
          </a:p>
          <a:p>
            <a:pPr marL="0" indent="0">
              <a:buNone/>
            </a:pPr>
            <a:r>
              <a:rPr lang="en-US" sz="1200" b="1"/>
              <a:t>Effective Learning: </a:t>
            </a:r>
            <a:r>
              <a:rPr lang="en-US" sz="1200"/>
              <a:t>The model learns the main task effectively with good generalization.</a:t>
            </a:r>
          </a:p>
          <a:p>
            <a:pPr marL="0" indent="0">
              <a:buNone/>
            </a:pPr>
            <a:r>
              <a:rPr lang="en-US" sz="1200" b="1"/>
              <a:t>Improvement Needed: </a:t>
            </a:r>
            <a:r>
              <a:rPr lang="en-US" sz="1200"/>
              <a:t>Further tuning may be required to enhance performance on the sub-task, such as using more data or different architectures.</a:t>
            </a:r>
            <a:endParaRPr lang="en-AU" sz="1200"/>
          </a:p>
          <a:p>
            <a:pPr>
              <a:buFont typeface="Wingdings" panose="05000000000000000000" pitchFamily="2" charset="2"/>
              <a:buChar char="Ø"/>
            </a:pPr>
            <a:endParaRPr lang="en-AU"/>
          </a:p>
          <a:p>
            <a:pPr>
              <a:buFont typeface="Wingdings" panose="05000000000000000000" pitchFamily="2" charset="2"/>
              <a:buChar char="Ø"/>
            </a:pPr>
            <a:endParaRPr lang="en-AU"/>
          </a:p>
          <a:p>
            <a:pPr marL="0" indent="0">
              <a:buNone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11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1100" dirty="0">
                <a:latin typeface="Arial"/>
                <a:cs typeface="Arial"/>
              </a:rPr>
              <a:t>Presenter: </a:t>
            </a:r>
            <a:r>
              <a:rPr lang="en-US" altLang="zh-TW" sz="1100" dirty="0" err="1">
                <a:latin typeface="Arial"/>
                <a:cs typeface="Arial"/>
              </a:rPr>
              <a:t>Chengduo</a:t>
            </a:r>
            <a:r>
              <a:rPr lang="en-US" altLang="zh-TW" sz="1100" dirty="0">
                <a:latin typeface="Arial"/>
                <a:cs typeface="Arial"/>
              </a:rPr>
              <a:t> Di (z5398380)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929" y="184877"/>
            <a:ext cx="8680701" cy="35143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35730" y="3545840"/>
            <a:ext cx="75520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ym typeface="+mn-ea"/>
              </a:rPr>
              <a:t>the prediction accuracy of main class is 91.37%, and the prediction accuracy of subclass is 65.99%</a:t>
            </a:r>
            <a:endParaRPr lang="en-US" altLang="en-US" sz="1400" b="1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ea typeface="Roboto"/>
                <a:cs typeface="Arial"/>
              </a:rPr>
              <a:t>Method(VGG)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>
                <a:latin typeface="Arial"/>
                <a:ea typeface="Roboto"/>
                <a:cs typeface="Arial"/>
              </a:rPr>
              <a:t> The VGG model is shallower than Resnet</a:t>
            </a:r>
          </a:p>
          <a:p>
            <a:pPr>
              <a:buFont typeface="Wingdings" pitchFamily="2" charset="2"/>
              <a:buChar char="Ø"/>
            </a:pPr>
            <a:r>
              <a:rPr lang="en-AU" dirty="0">
                <a:latin typeface="Arial"/>
                <a:ea typeface="Roboto"/>
                <a:cs typeface="Arial"/>
              </a:rPr>
              <a:t>The residual block will not be added to each step</a:t>
            </a:r>
            <a:r>
              <a:rPr lang="zh-TW" altLang="en-US" dirty="0">
                <a:latin typeface="Arial"/>
                <a:cs typeface="Arial"/>
              </a:rPr>
              <a:t> </a:t>
            </a:r>
            <a:r>
              <a:rPr lang="en-US" altLang="zh-TW" dirty="0">
                <a:latin typeface="Arial"/>
                <a:ea typeface="Roboto"/>
                <a:cs typeface="Arial"/>
              </a:rPr>
              <a:t>of increasing the dimension</a:t>
            </a:r>
          </a:p>
          <a:p>
            <a:pPr>
              <a:buFont typeface="Wingdings" pitchFamily="2" charset="2"/>
              <a:buChar char="Ø"/>
            </a:pPr>
            <a:r>
              <a:rPr lang="en-AU" dirty="0">
                <a:latin typeface="Arial"/>
                <a:ea typeface="Roboto"/>
                <a:cs typeface="Arial"/>
              </a:rPr>
              <a:t>Every three convolution layers + max poor layers will reduce the length and width of each channel by half.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Arial"/>
                <a:cs typeface="Arial"/>
              </a:rPr>
              <a:t>Presenter: Po-</a:t>
            </a:r>
            <a:r>
              <a:rPr lang="en-US" altLang="zh-TW" sz="1100" dirty="0" err="1">
                <a:latin typeface="Arial"/>
                <a:cs typeface="Arial"/>
              </a:rPr>
              <a:t>Hsun</a:t>
            </a:r>
            <a:r>
              <a:rPr lang="en-US" altLang="zh-TW" sz="1100" dirty="0">
                <a:latin typeface="Arial"/>
                <a:cs typeface="Arial"/>
              </a:rPr>
              <a:t> Chang (z5408868)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DCC7F3-52CE-3C7F-81AA-AAC7BED0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61" y="3352795"/>
            <a:ext cx="5145460" cy="35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ea typeface="Roboto"/>
                <a:cs typeface="Arial"/>
              </a:rPr>
              <a:t>Results(</a:t>
            </a:r>
            <a:r>
              <a:rPr lang="en-GB" dirty="0" err="1">
                <a:latin typeface="Arial"/>
                <a:ea typeface="Roboto"/>
                <a:cs typeface="Arial"/>
              </a:rPr>
              <a:t>taskA</a:t>
            </a:r>
            <a:r>
              <a:rPr lang="en-GB" dirty="0">
                <a:latin typeface="Arial"/>
                <a:ea typeface="Roboto"/>
                <a:cs typeface="Arial"/>
              </a:rPr>
              <a:t>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For task A classify 4 classes using the same parameter</a:t>
            </a:r>
            <a:r>
              <a:rPr lang="zh-TW" altLang="en-US" dirty="0"/>
              <a:t> </a:t>
            </a:r>
            <a:r>
              <a:rPr lang="en-US" altLang="zh-TW" dirty="0"/>
              <a:t>as Resnet (ex. transforms)</a:t>
            </a:r>
          </a:p>
          <a:p>
            <a:pPr>
              <a:buFont typeface="Wingdings" pitchFamily="2" charset="2"/>
              <a:buChar char="Ø"/>
            </a:pPr>
            <a:r>
              <a:rPr lang="en-US" altLang="zh-TW" dirty="0"/>
              <a:t>Training and Validation accuracy after 15 epoch will be around 70%, final validation accuracy is 77%</a:t>
            </a:r>
          </a:p>
          <a:p>
            <a:pPr>
              <a:buFont typeface="Wingdings" pitchFamily="2" charset="2"/>
              <a:buChar char="Ø"/>
            </a:pPr>
            <a:r>
              <a:rPr lang="en-US" altLang="zh-TW" dirty="0"/>
              <a:t>Training and Validation loss steadily</a:t>
            </a:r>
            <a:r>
              <a:rPr lang="zh-TW" altLang="en-US" dirty="0"/>
              <a:t> </a:t>
            </a:r>
            <a:r>
              <a:rPr lang="en-US" altLang="zh-TW" dirty="0"/>
              <a:t>decrease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13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Arial"/>
                <a:cs typeface="Arial"/>
              </a:rPr>
              <a:t>Presenter: Po-</a:t>
            </a:r>
            <a:r>
              <a:rPr lang="en-US" altLang="zh-TW" sz="1100" dirty="0" err="1">
                <a:latin typeface="Arial"/>
                <a:cs typeface="Arial"/>
              </a:rPr>
              <a:t>Hsun</a:t>
            </a:r>
            <a:r>
              <a:rPr lang="en-US" altLang="zh-TW" sz="1100" dirty="0">
                <a:latin typeface="Arial"/>
                <a:cs typeface="Arial"/>
              </a:rPr>
              <a:t> Chang (z5408868)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4537D8-87BE-D7AC-D32D-13ED36E4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28" y="3261890"/>
            <a:ext cx="7521192" cy="35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ea typeface="Roboto"/>
                <a:cs typeface="Arial"/>
              </a:rPr>
              <a:t>Parameter tuning(</a:t>
            </a:r>
            <a:r>
              <a:rPr lang="en-GB" dirty="0" err="1">
                <a:latin typeface="Arial"/>
                <a:ea typeface="Roboto"/>
                <a:cs typeface="Arial"/>
              </a:rPr>
              <a:t>taskB</a:t>
            </a:r>
            <a:r>
              <a:rPr lang="en-GB" dirty="0">
                <a:latin typeface="Arial"/>
                <a:ea typeface="Roboto"/>
                <a:cs typeface="Arial"/>
              </a:rPr>
              <a:t>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For task B, parameter tuning of classify 31 classes</a:t>
            </a:r>
          </a:p>
          <a:p>
            <a:pPr>
              <a:buFont typeface="Wingdings" pitchFamily="2" charset="2"/>
              <a:buChar char="Ø"/>
            </a:pPr>
            <a:r>
              <a:rPr lang="en-AU" altLang="zh-TW" dirty="0"/>
              <a:t>Drop out = 0.2, output 31</a:t>
            </a:r>
          </a:p>
          <a:p>
            <a:pPr>
              <a:buFont typeface="Wingdings" pitchFamily="2" charset="2"/>
              <a:buChar char="Ø"/>
            </a:pPr>
            <a:r>
              <a:rPr lang="en-AU" altLang="zh-TW" dirty="0"/>
              <a:t>Augmentation only use horizontal flip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Arial"/>
                <a:cs typeface="Arial"/>
              </a:rPr>
              <a:t>Presenter: Po-</a:t>
            </a:r>
            <a:r>
              <a:rPr lang="en-US" altLang="zh-TW" sz="1100" dirty="0" err="1">
                <a:latin typeface="Arial"/>
                <a:cs typeface="Arial"/>
              </a:rPr>
              <a:t>Hsun</a:t>
            </a:r>
            <a:r>
              <a:rPr lang="en-US" altLang="zh-TW" sz="1100" dirty="0">
                <a:latin typeface="Arial"/>
                <a:cs typeface="Arial"/>
              </a:rPr>
              <a:t> Chang (z5408868)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EF23DC-B192-7A51-2216-7A136356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80" y="2787653"/>
            <a:ext cx="895258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A8A750-DE43-07AE-D414-47CC7B68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40" y="5165728"/>
            <a:ext cx="7211060" cy="42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53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ea typeface="Roboto"/>
                <a:cs typeface="Arial"/>
              </a:rPr>
              <a:t>Results(</a:t>
            </a:r>
            <a:r>
              <a:rPr lang="en-GB" dirty="0" err="1">
                <a:latin typeface="Arial"/>
                <a:ea typeface="Roboto"/>
                <a:cs typeface="Arial"/>
              </a:rPr>
              <a:t>taskB</a:t>
            </a:r>
            <a:r>
              <a:rPr lang="en-GB" dirty="0">
                <a:latin typeface="Arial"/>
                <a:ea typeface="Roboto"/>
                <a:cs typeface="Arial"/>
              </a:rPr>
              <a:t>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>
                <a:latin typeface="Arial"/>
                <a:ea typeface="Roboto"/>
                <a:cs typeface="Arial"/>
              </a:rPr>
              <a:t> A higher overfitting problem appears after 20 epochs</a:t>
            </a:r>
          </a:p>
          <a:p>
            <a:pPr>
              <a:buFont typeface="Wingdings" pitchFamily="2" charset="2"/>
              <a:buChar char="Ø"/>
            </a:pPr>
            <a:r>
              <a:rPr lang="en-US" altLang="zh-TW">
                <a:latin typeface="Arial"/>
                <a:ea typeface="Roboto"/>
                <a:cs typeface="Arial"/>
              </a:rPr>
              <a:t>However, the validation loss and validation accuracy between 20 epoch and </a:t>
            </a:r>
            <a:r>
              <a:rPr lang="en-US" altLang="zh-TW" dirty="0">
                <a:latin typeface="Arial"/>
                <a:ea typeface="Roboto"/>
                <a:cs typeface="Arial"/>
              </a:rPr>
              <a:t>50 epoch are similar</a:t>
            </a:r>
          </a:p>
          <a:p>
            <a:pPr>
              <a:buFont typeface="Wingdings" pitchFamily="2" charset="2"/>
              <a:buChar char="Ø"/>
            </a:pPr>
            <a:r>
              <a:rPr lang="en-US" altLang="zh-TW" dirty="0">
                <a:latin typeface="Arial"/>
                <a:ea typeface="Roboto"/>
                <a:cs typeface="Arial"/>
              </a:rPr>
              <a:t>Final validation accuracy is 55%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Arial"/>
                <a:cs typeface="Arial"/>
              </a:rPr>
              <a:t>Presenter: Po-</a:t>
            </a:r>
            <a:r>
              <a:rPr lang="en-US" altLang="zh-TW" sz="1100" dirty="0" err="1">
                <a:latin typeface="Arial"/>
                <a:cs typeface="Arial"/>
              </a:rPr>
              <a:t>Hsun</a:t>
            </a:r>
            <a:r>
              <a:rPr lang="en-US" altLang="zh-TW" sz="1100" dirty="0">
                <a:latin typeface="Arial"/>
                <a:cs typeface="Arial"/>
              </a:rPr>
              <a:t> Chang (z5408868)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E30547-35E5-B742-56E7-65258E7B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80" y="2882519"/>
            <a:ext cx="6979920" cy="38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/>
              <a:t>Discussion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 Performance of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AU" altLang="zh-CN">
                <a:latin typeface="Arial"/>
                <a:ea typeface="Roboto"/>
                <a:cs typeface="Arial"/>
              </a:rPr>
              <a:t>Task A </a:t>
            </a:r>
            <a:r>
              <a:rPr lang="en-AU">
                <a:latin typeface="Arial"/>
                <a:ea typeface="Roboto"/>
                <a:cs typeface="Arial"/>
              </a:rPr>
              <a:t>(VGG series &amp; ResNet series)</a:t>
            </a:r>
            <a:endParaRPr lang="en-AU" altLang="zh-CN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AU" altLang="zh-CN">
                <a:latin typeface="Arial"/>
                <a:ea typeface="Roboto"/>
                <a:cs typeface="Arial"/>
              </a:rPr>
              <a:t>Task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AU" altLang="zh-CN">
                <a:latin typeface="Arial"/>
                <a:ea typeface="Roboto"/>
                <a:cs typeface="Arial"/>
              </a:rPr>
              <a:t>B (VGG16 &amp; ResNet34)</a:t>
            </a:r>
            <a:endParaRPr lang="en-AU" altLang="zh-CN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ResNet Series(</a:t>
            </a:r>
            <a:r>
              <a:rPr lang="en-AU" altLang="zh-CN" b="0" i="0" u="none" strike="noStrike">
                <a:solidFill>
                  <a:srgbClr val="000000"/>
                </a:solidFill>
                <a:effectLst/>
                <a:latin typeface="-webkit-standard"/>
                <a:ea typeface="Roboto"/>
                <a:cs typeface="Arial"/>
              </a:rPr>
              <a:t>Shallow ResNet</a:t>
            </a:r>
            <a:r>
              <a:rPr lang="zh-CN" altLang="en-US" b="0" i="0" u="none" strike="noStrike">
                <a:solidFill>
                  <a:srgbClr val="000000"/>
                </a:solidFill>
                <a:effectLst/>
                <a:latin typeface="-webkit-standard"/>
                <a:cs typeface="Arial"/>
              </a:rPr>
              <a:t> </a:t>
            </a:r>
            <a:r>
              <a:rPr lang="en-US" altLang="zh-CN" b="0" i="0" u="none" strike="noStrike">
                <a:solidFill>
                  <a:srgbClr val="000000"/>
                </a:solidFill>
                <a:effectLst/>
                <a:latin typeface="-webkit-standard"/>
                <a:ea typeface="Roboto"/>
                <a:cs typeface="Arial"/>
              </a:rPr>
              <a:t>&amp;</a:t>
            </a:r>
            <a:r>
              <a:rPr lang="zh-CN" altLang="en-US" b="0" i="0" u="none" strike="noStrike">
                <a:solidFill>
                  <a:srgbClr val="000000"/>
                </a:solidFill>
                <a:effectLst/>
                <a:latin typeface="-webkit-standard"/>
                <a:cs typeface="Arial"/>
              </a:rPr>
              <a:t> </a:t>
            </a:r>
            <a:r>
              <a:rPr lang="en-AU" altLang="zh-CN" b="0" i="0" u="none" strike="noStrike">
                <a:solidFill>
                  <a:srgbClr val="000000"/>
                </a:solidFill>
                <a:effectLst/>
                <a:latin typeface="-webkit-standard"/>
                <a:ea typeface="Roboto"/>
                <a:cs typeface="Arial"/>
              </a:rPr>
              <a:t>Deep ResNet</a:t>
            </a:r>
            <a:r>
              <a:rPr lang="en-AU">
                <a:latin typeface="Arial"/>
                <a:ea typeface="Roboto"/>
                <a:cs typeface="Arial"/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AU" altLang="zh-CN" b="0" i="0" u="none" strike="noStrike">
                <a:solidFill>
                  <a:srgbClr val="000000"/>
                </a:solidFill>
                <a:effectLst/>
                <a:latin typeface="-webkit-standard"/>
                <a:ea typeface="Roboto"/>
                <a:cs typeface="Arial"/>
              </a:rPr>
              <a:t>Shallow</a:t>
            </a:r>
            <a:r>
              <a:rPr lang="zh-CN" altLang="en-US" b="0" i="0" u="none" strike="noStrike">
                <a:solidFill>
                  <a:srgbClr val="000000"/>
                </a:solidFill>
                <a:effectLst/>
                <a:latin typeface="-webkit-standard"/>
                <a:cs typeface="Arial"/>
              </a:rPr>
              <a:t> </a:t>
            </a:r>
            <a:r>
              <a:rPr lang="en-AU" altLang="zh-CN" b="0" i="0" u="none" strike="noStrike">
                <a:solidFill>
                  <a:srgbClr val="000000"/>
                </a:solidFill>
                <a:effectLst/>
                <a:latin typeface="-webkit-standard"/>
                <a:ea typeface="Roboto"/>
                <a:cs typeface="Arial"/>
              </a:rPr>
              <a:t>ResNet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AU" altLang="zh-CN" b="0" i="0" u="none" strike="noStrike">
                <a:solidFill>
                  <a:srgbClr val="000000"/>
                </a:solidFill>
                <a:effectLst/>
                <a:latin typeface="-webkit-standard"/>
                <a:ea typeface="Roboto"/>
                <a:cs typeface="Arial"/>
              </a:rPr>
              <a:t>Deep ResNet</a:t>
            </a:r>
          </a:p>
          <a:p>
            <a:pPr>
              <a:buFont typeface="Wingdings" pitchFamily="2" charset="2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Weakness &amp;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Presenter: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Sipeng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Wang(z5499235)</a:t>
            </a:r>
          </a:p>
        </p:txBody>
      </p:sp>
    </p:spTree>
    <p:extLst>
      <p:ext uri="{BB962C8B-B14F-4D97-AF65-F5344CB8AC3E}">
        <p14:creationId xmlns:p14="http://schemas.microsoft.com/office/powerpoint/2010/main" val="160708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/>
              <a:t>Conclusion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GB" altLang="zh-CN">
                <a:latin typeface="Arial"/>
                <a:ea typeface="Roboto"/>
                <a:cs typeface="Arial"/>
              </a:rPr>
              <a:t>Motivation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US" altLang="zh-CN">
                <a:latin typeface="Arial"/>
                <a:ea typeface="Roboto"/>
                <a:cs typeface="Arial"/>
              </a:rPr>
              <a:t>&amp;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GB" altLang="zh-CN">
                <a:latin typeface="Arial"/>
                <a:ea typeface="Roboto"/>
                <a:cs typeface="Arial"/>
              </a:rPr>
              <a:t>Problem Statement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US" altLang="zh-CN">
                <a:latin typeface="Arial"/>
                <a:ea typeface="Roboto"/>
                <a:cs typeface="Arial"/>
              </a:rPr>
              <a:t>&amp;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GB" altLang="zh-CN">
                <a:latin typeface="Arial"/>
                <a:ea typeface="Roboto"/>
                <a:cs typeface="Arial"/>
              </a:rPr>
              <a:t>Literature Review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GB" altLang="zh-CN">
                <a:latin typeface="Arial"/>
                <a:ea typeface="Roboto"/>
                <a:cs typeface="Arial"/>
              </a:rPr>
              <a:t>Datasets </a:t>
            </a:r>
            <a:r>
              <a:rPr lang="en-US" altLang="zh-CN">
                <a:latin typeface="Arial"/>
                <a:ea typeface="Roboto"/>
                <a:cs typeface="Arial"/>
              </a:rPr>
              <a:t>&amp;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GB" altLang="zh-CN">
                <a:latin typeface="Arial"/>
                <a:ea typeface="Roboto"/>
                <a:cs typeface="Arial"/>
              </a:rPr>
              <a:t>Data Analysis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GB" altLang="zh-CN">
                <a:latin typeface="Arial"/>
                <a:ea typeface="Roboto"/>
                <a:cs typeface="Arial"/>
              </a:rPr>
              <a:t>Methods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US" altLang="zh-CN">
                <a:latin typeface="Arial"/>
                <a:ea typeface="Roboto"/>
                <a:cs typeface="Arial"/>
              </a:rPr>
              <a:t>&amp;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GB" altLang="zh-CN">
                <a:latin typeface="Arial"/>
                <a:ea typeface="Roboto"/>
                <a:cs typeface="Arial"/>
              </a:rPr>
              <a:t>Results</a:t>
            </a:r>
          </a:p>
          <a:p>
            <a:pPr>
              <a:lnSpc>
                <a:spcPct val="250000"/>
              </a:lnSpc>
              <a:buFont typeface="Wingdings" pitchFamily="2" charset="2"/>
              <a:buChar char="Ø"/>
            </a:pPr>
            <a:r>
              <a:rPr lang="en-GB" altLang="zh-CN">
                <a:latin typeface="Arial"/>
                <a:ea typeface="Roboto"/>
                <a:cs typeface="Arial"/>
              </a:rPr>
              <a:t>Discussion</a:t>
            </a:r>
          </a:p>
          <a:p>
            <a:pPr>
              <a:buFont typeface="Wingdings" pitchFamily="2" charset="2"/>
              <a:buChar char="Ø"/>
            </a:pPr>
            <a:endParaRPr lang="en-GB" altLang="zh-CN"/>
          </a:p>
          <a:p>
            <a:pPr>
              <a:buFont typeface="Wingdings" pitchFamily="2" charset="2"/>
              <a:buChar char="Ø"/>
            </a:pPr>
            <a:endParaRPr lang="en-GB" altLang="zh-CN"/>
          </a:p>
          <a:p>
            <a:pPr>
              <a:buFont typeface="Wingdings" pitchFamily="2" charset="2"/>
              <a:buChar char="Ø"/>
            </a:pP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Presenter: </a:t>
            </a:r>
            <a:r>
              <a:rPr lang="en-US" altLang="zh-CN" sz="1100" err="1">
                <a:latin typeface="Arial" panose="020B0604020202020204" pitchFamily="34" charset="0"/>
                <a:cs typeface="Arial" panose="020B0604020202020204" pitchFamily="34" charset="0"/>
              </a:rPr>
              <a:t>Sipeng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 Wang(z5499235)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91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endParaRPr lang="en-AU"/>
          </a:p>
        </p:txBody>
      </p:sp>
      <p:pic>
        <p:nvPicPr>
          <p:cNvPr id="7" name="Content Placeholder 6" descr="A close-up of a sig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92" y="1233577"/>
            <a:ext cx="6705280" cy="45892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18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368381" y="6308080"/>
            <a:ext cx="6705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www.picpedia.org/highway-signs/q/questions.html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Motivation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AU"/>
              <a:t>Content: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Image Classification: Identifying which category the image belongs to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Core Task in Computer Vision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Broad Array of Applications: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Social media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Intelligent Transport System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Presenter: Xinyang Chen (z5435860)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Problem Statement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Font typeface="Wingdings" panose="05000000000000000000" pitchFamily="2" charset="77"/>
              <a:buNone/>
            </a:pPr>
            <a:r>
              <a:rPr lang="en-AU">
                <a:latin typeface="Arial"/>
                <a:ea typeface="Roboto"/>
                <a:cs typeface="Arial"/>
              </a:rPr>
              <a:t>Content: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Develop a deep learning-based image classification model using ResNet34, VGG16.</a:t>
            </a:r>
            <a:endParaRPr lang="en-AU"/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For </a:t>
            </a:r>
            <a:r>
              <a:rPr lang="en-AU" err="1">
                <a:latin typeface="Arial"/>
                <a:ea typeface="Roboto"/>
                <a:cs typeface="Arial"/>
              </a:rPr>
              <a:t>TaskA</a:t>
            </a:r>
            <a:r>
              <a:rPr lang="en-AU">
                <a:latin typeface="Arial"/>
                <a:ea typeface="Roboto"/>
                <a:cs typeface="Arial"/>
              </a:rPr>
              <a:t>, The model should accurately classify fashion items into four main categories: Shoes, Clothing, Accessories, Bags.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For TaskB we need to classify 34 subclasses</a:t>
            </a:r>
          </a:p>
          <a:p>
            <a:pPr>
              <a:lnSpc>
                <a:spcPct val="150000"/>
              </a:lnSpc>
              <a:buFont typeface="Wingdings" panose="05000000000000000000" pitchFamily="2" charset="77"/>
              <a:buChar char="Ø"/>
            </a:pPr>
            <a:r>
              <a:rPr lang="en-AU">
                <a:latin typeface="Arial"/>
                <a:ea typeface="Roboto"/>
                <a:cs typeface="Arial"/>
              </a:rPr>
              <a:t>Within each main category, the model should further classify items into specific subcategories.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Presenter: Xinyang Chen (z5435860)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/>
              <a:t>Literature Review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48" y="601980"/>
            <a:ext cx="11631168" cy="54086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,Sans-Serif" panose="05000000000000000000" pitchFamily="2" charset="77"/>
              <a:buChar char="Ø"/>
            </a:pPr>
            <a:endParaRPr lang="en-AU" dirty="0">
              <a:latin typeface="Arial"/>
              <a:ea typeface="Roboto"/>
              <a:cs typeface="Arial"/>
            </a:endParaRPr>
          </a:p>
          <a:p>
            <a:pPr>
              <a:lnSpc>
                <a:spcPct val="120000"/>
              </a:lnSpc>
              <a:buFont typeface="Wingdings,Sans-Serif" panose="05000000000000000000" pitchFamily="2" charset="77"/>
              <a:buChar char="Ø"/>
            </a:pPr>
            <a:r>
              <a:rPr lang="en-AU" sz="3000">
                <a:latin typeface="Arial"/>
                <a:ea typeface="Roboto"/>
                <a:cs typeface="Arial"/>
              </a:rPr>
              <a:t>Summary of Relevant Papers:</a:t>
            </a:r>
            <a:endParaRPr lang="zh-CN" altLang="en-US" sz="3000">
              <a:latin typeface="Arial"/>
              <a:ea typeface="Roboto"/>
              <a:cs typeface="Arial"/>
            </a:endParaRPr>
          </a:p>
          <a:p>
            <a:pPr lvl="1">
              <a:lnSpc>
                <a:spcPct val="120000"/>
              </a:lnSpc>
              <a:buFont typeface="Courier New,monospace" panose="05000000000000000000" pitchFamily="2" charset="77"/>
              <a:buChar char="o"/>
            </a:pPr>
            <a:r>
              <a:rPr lang="en-AU" sz="2600">
                <a:latin typeface="Arial"/>
                <a:ea typeface="Roboto"/>
                <a:cs typeface="Arial"/>
              </a:rPr>
              <a:t>Paper 1: “Deep Residual Learning for Image Recognition” by Kaiming He et al.</a:t>
            </a:r>
            <a:endParaRPr lang="en-US" sz="2600">
              <a:latin typeface="Arial"/>
              <a:ea typeface="Roboto"/>
              <a:cs typeface="Arial"/>
            </a:endParaRPr>
          </a:p>
          <a:p>
            <a:pPr marL="685800" lvl="2">
              <a:lnSpc>
                <a:spcPct val="120000"/>
              </a:lnSpc>
              <a:buFont typeface="Arial" panose="05000000000000000000" pitchFamily="2" charset="77"/>
              <a:buChar char="•"/>
            </a:pPr>
            <a:r>
              <a:rPr lang="en-AU" sz="2200">
                <a:latin typeface="Arial"/>
                <a:ea typeface="Roboto"/>
                <a:cs typeface="Arial"/>
              </a:rPr>
              <a:t>Key Points:</a:t>
            </a:r>
            <a:endParaRPr lang="en-US" sz="2200">
              <a:latin typeface="Arial"/>
              <a:ea typeface="Roboto"/>
              <a:cs typeface="Arial"/>
            </a:endParaRPr>
          </a:p>
          <a:p>
            <a:pPr lvl="2">
              <a:lnSpc>
                <a:spcPct val="120000"/>
              </a:lnSpc>
              <a:buFont typeface="Arial,Sans-Serif" panose="05000000000000000000" pitchFamily="2" charset="77"/>
              <a:buChar char="§"/>
            </a:pPr>
            <a:r>
              <a:rPr lang="en-AU" sz="2200">
                <a:latin typeface="Arial"/>
                <a:ea typeface="Roboto"/>
                <a:cs typeface="Arial"/>
              </a:rPr>
              <a:t>Introduction of ResNet architecture</a:t>
            </a:r>
            <a:endParaRPr lang="en-US" sz="2200">
              <a:latin typeface="Arial"/>
              <a:ea typeface="Roboto"/>
              <a:cs typeface="Arial"/>
            </a:endParaRPr>
          </a:p>
          <a:p>
            <a:pPr lvl="2">
              <a:lnSpc>
                <a:spcPct val="120000"/>
              </a:lnSpc>
              <a:buFont typeface="Arial,Sans-Serif" panose="05000000000000000000" pitchFamily="2" charset="77"/>
              <a:buChar char="§"/>
            </a:pPr>
            <a:r>
              <a:rPr lang="en-AU" sz="2200">
                <a:latin typeface="Arial"/>
                <a:ea typeface="Roboto"/>
                <a:cs typeface="Arial"/>
              </a:rPr>
              <a:t>Impact of residual learning on image recognition</a:t>
            </a:r>
            <a:endParaRPr lang="en-US" sz="2200">
              <a:latin typeface="Arial"/>
              <a:ea typeface="Roboto"/>
              <a:cs typeface="Arial"/>
            </a:endParaRPr>
          </a:p>
          <a:p>
            <a:pPr lvl="2">
              <a:lnSpc>
                <a:spcPct val="120000"/>
              </a:lnSpc>
              <a:buFont typeface="Arial,Sans-Serif" panose="05000000000000000000" pitchFamily="2" charset="77"/>
              <a:buChar char="§"/>
            </a:pPr>
            <a:r>
              <a:rPr lang="en-AU" sz="2200">
                <a:latin typeface="Arial"/>
                <a:ea typeface="Roboto"/>
                <a:cs typeface="Arial"/>
              </a:rPr>
              <a:t>Performance improvements over traditional CNNs</a:t>
            </a:r>
            <a:endParaRPr lang="en-US" sz="2200">
              <a:latin typeface="Arial"/>
              <a:ea typeface="Roboto"/>
              <a:cs typeface="Arial"/>
            </a:endParaRPr>
          </a:p>
          <a:p>
            <a:pPr lvl="1">
              <a:lnSpc>
                <a:spcPct val="120000"/>
              </a:lnSpc>
              <a:buFont typeface="Courier New,monospace" panose="05000000000000000000" pitchFamily="2" charset="77"/>
              <a:buChar char="o"/>
            </a:pPr>
            <a:r>
              <a:rPr lang="en-AU" sz="2600">
                <a:latin typeface="Arial"/>
                <a:ea typeface="Roboto"/>
                <a:cs typeface="Arial"/>
              </a:rPr>
              <a:t>Paper2: Transfer learning using VGG-16 with Deep Convolutional Neural Network for Classifying Images by Srikanth </a:t>
            </a:r>
            <a:r>
              <a:rPr lang="en-AU" sz="2600" err="1">
                <a:latin typeface="Arial"/>
                <a:ea typeface="Roboto"/>
                <a:cs typeface="Arial"/>
              </a:rPr>
              <a:t>Tammina</a:t>
            </a:r>
            <a:endParaRPr lang="en-AU" sz="2600">
              <a:latin typeface="Arial"/>
              <a:ea typeface="Roboto"/>
              <a:cs typeface="Arial"/>
            </a:endParaRPr>
          </a:p>
          <a:p>
            <a:pPr marL="685800" lvl="2">
              <a:lnSpc>
                <a:spcPct val="120000"/>
              </a:lnSpc>
              <a:buFont typeface="Arial" panose="05000000000000000000" pitchFamily="2" charset="77"/>
              <a:buChar char="•"/>
            </a:pPr>
            <a:r>
              <a:rPr lang="en-AU" sz="2200">
                <a:latin typeface="Arial"/>
                <a:ea typeface="Roboto"/>
                <a:cs typeface="Arial"/>
              </a:rPr>
              <a:t>Key Points:</a:t>
            </a:r>
            <a:endParaRPr lang="en-US" sz="2200">
              <a:latin typeface="Arial"/>
              <a:ea typeface="Roboto"/>
              <a:cs typeface="Arial"/>
            </a:endParaRPr>
          </a:p>
          <a:p>
            <a:pPr lvl="2">
              <a:lnSpc>
                <a:spcPct val="120000"/>
              </a:lnSpc>
              <a:buFont typeface="Arial,Sans-Serif" panose="05000000000000000000" pitchFamily="2" charset="77"/>
              <a:buChar char="§"/>
            </a:pPr>
            <a:r>
              <a:rPr lang="en-US" sz="2200">
                <a:latin typeface="Arial"/>
                <a:ea typeface="Roboto"/>
                <a:cs typeface="Arial"/>
              </a:rPr>
              <a:t>Uses one of the pre-trained models</a:t>
            </a:r>
          </a:p>
          <a:p>
            <a:pPr lvl="2">
              <a:lnSpc>
                <a:spcPct val="120000"/>
              </a:lnSpc>
              <a:buFont typeface="Arial,Sans-Serif" panose="05000000000000000000" pitchFamily="2" charset="77"/>
              <a:buChar char="§"/>
            </a:pPr>
            <a:r>
              <a:rPr lang="en-US" sz="2200" dirty="0">
                <a:latin typeface="Arial"/>
                <a:ea typeface="Roboto"/>
                <a:cs typeface="Arial"/>
              </a:rPr>
              <a:t>VGG - 16 with Deep Convolutional Neural Network to classify </a:t>
            </a:r>
            <a:r>
              <a:rPr lang="en-US" altLang="zh-TW" sz="2200" dirty="0">
                <a:latin typeface="Arial"/>
                <a:ea typeface="Roboto"/>
                <a:cs typeface="Arial"/>
              </a:rPr>
              <a:t>images.</a:t>
            </a:r>
            <a:endParaRPr lang="en-US" sz="2200" dirty="0">
              <a:latin typeface="Arial"/>
              <a:ea typeface="Roboto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4</a:t>
            </a:fld>
            <a:endParaRPr lang="en-AU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988116-959A-BF89-E05C-E1160BA6D0C3}"/>
              </a:ext>
            </a:extLst>
          </p:cNvPr>
          <p:cNvSpPr txBox="1"/>
          <p:nvPr/>
        </p:nvSpPr>
        <p:spPr>
          <a:xfrm>
            <a:off x="112294" y="6224337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100">
                <a:latin typeface="Arial"/>
                <a:cs typeface="Arial"/>
              </a:rPr>
              <a:t>Presenter: Xinyang Chen (z5435860)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36525"/>
            <a:ext cx="11631295" cy="838835"/>
          </a:xfrm>
        </p:spPr>
        <p:txBody>
          <a:bodyPr/>
          <a:lstStyle/>
          <a:p>
            <a:r>
              <a:rPr lang="en-GB"/>
              <a:t>Dataset(s)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anose="05000000000000000000" pitchFamily="2" charset="77"/>
              <a:buChar char="Ø"/>
            </a:pPr>
            <a:r>
              <a:rPr lang="en-AU"/>
              <a:t>The UT Fashion 100 dataset consists of two parts: AAT and LAT. Base on the requirement, for </a:t>
            </a:r>
            <a:r>
              <a:rPr lang="en-AU" err="1"/>
              <a:t>taskA</a:t>
            </a:r>
            <a:r>
              <a:rPr lang="en-AU"/>
              <a:t> we classify items into 4 main categories, and for </a:t>
            </a:r>
            <a:r>
              <a:rPr lang="en-AU" err="1"/>
              <a:t>taskB</a:t>
            </a:r>
            <a:r>
              <a:rPr lang="en-AU"/>
              <a:t> we classify items into 31 subclass.</a:t>
            </a:r>
          </a:p>
          <a:p>
            <a:pPr>
              <a:buFont typeface="Wingdings" panose="05000000000000000000" pitchFamily="2" charset="77"/>
              <a:buChar char="Ø"/>
            </a:pPr>
            <a:endParaRPr lang="en-AU"/>
          </a:p>
          <a:p>
            <a:pPr>
              <a:buFont typeface="Wingdings" panose="05000000000000000000" pitchFamily="2" charset="77"/>
              <a:buChar char="Ø"/>
            </a:pPr>
            <a:endParaRPr lang="en-AU"/>
          </a:p>
          <a:p>
            <a:pPr>
              <a:buFont typeface="Wingdings" panose="05000000000000000000" pitchFamily="2" charset="77"/>
              <a:buChar char="Ø"/>
            </a:pPr>
            <a:endParaRPr lang="en-AU"/>
          </a:p>
          <a:p>
            <a:pPr>
              <a:buFont typeface="Wingdings" panose="05000000000000000000" pitchFamily="2" charset="77"/>
              <a:buChar char="Ø"/>
            </a:pPr>
            <a:endParaRPr lang="en-AU"/>
          </a:p>
          <a:p>
            <a:pPr>
              <a:buFont typeface="Wingdings" panose="05000000000000000000" pitchFamily="2" charset="77"/>
              <a:buChar char="Ø"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19743" y="6225545"/>
            <a:ext cx="7326086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r>
              <a:rPr lang="en-AU" altLang="en-US" sz="1100">
                <a:latin typeface="Arial" panose="020B0604020202020204" pitchFamily="34" charset="0"/>
                <a:cs typeface="Arial" panose="020B0604020202020204" pitchFamily="34" charset="0"/>
              </a:rPr>
              <a:t> Jinqi Li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AU" altLang="en-US" sz="1100">
                <a:latin typeface="Arial" panose="020B0604020202020204" pitchFamily="34" charset="0"/>
                <a:cs typeface="Arial" panose="020B0604020202020204" pitchFamily="34" charset="0"/>
              </a:rPr>
              <a:t>z5405141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65" y="2634615"/>
            <a:ext cx="835279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-76200"/>
            <a:ext cx="10559415" cy="1062990"/>
          </a:xfrm>
        </p:spPr>
        <p:txBody>
          <a:bodyPr/>
          <a:lstStyle/>
          <a:p>
            <a:r>
              <a:rPr lang="en-GB"/>
              <a:t>Dataset(s)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43" y="6225545"/>
            <a:ext cx="7326086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r>
              <a:rPr lang="en-AU" altLang="en-US" sz="1100">
                <a:latin typeface="Arial" panose="020B0604020202020204" pitchFamily="34" charset="0"/>
                <a:cs typeface="Arial" panose="020B0604020202020204" pitchFamily="34" charset="0"/>
              </a:rPr>
              <a:t> Jinqi Li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AU" altLang="en-US" sz="1100">
                <a:latin typeface="Arial" panose="020B0604020202020204" pitchFamily="34" charset="0"/>
                <a:cs typeface="Arial" panose="020B0604020202020204" pitchFamily="34" charset="0"/>
              </a:rPr>
              <a:t>z5405141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5814" y="4732447"/>
            <a:ext cx="68696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AAT: main class + subclass + picture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LAT: 7427 number of image</a:t>
            </a:r>
            <a:r>
              <a:rPr lang="en-AU" altLang="en-US"/>
              <a:t>s</a:t>
            </a:r>
            <a:r>
              <a:rPr lang="en-US" altLang="zh-CN"/>
              <a:t>, but only 680 image</a:t>
            </a:r>
            <a:r>
              <a:rPr lang="en-AU" altLang="en-US"/>
              <a:t>s</a:t>
            </a:r>
            <a:r>
              <a:rPr lang="en-US" altLang="zh-CN"/>
              <a:t> include label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So </a:t>
            </a:r>
            <a:r>
              <a:rPr lang="en-US" altLang="zh-CN"/>
              <a:t>w</a:t>
            </a:r>
            <a:r>
              <a:rPr lang="zh-CN" altLang="en-US"/>
              <a:t>e choose AAT for classification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4" y="2648902"/>
            <a:ext cx="7354570" cy="1560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747" y="3134353"/>
            <a:ext cx="850599" cy="5892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68007" y="4316679"/>
            <a:ext cx="183511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altLang="zh-CN" sz="6600" b="1">
                <a:solidFill>
                  <a:schemeClr val="accent4"/>
                </a:solidFill>
                <a:effectLst/>
              </a:rPr>
              <a:t>AAT</a:t>
            </a:r>
          </a:p>
        </p:txBody>
      </p:sp>
      <p:sp>
        <p:nvSpPr>
          <p:cNvPr id="13" name="矩形 12"/>
          <p:cNvSpPr/>
          <p:nvPr/>
        </p:nvSpPr>
        <p:spPr>
          <a:xfrm>
            <a:off x="3059774" y="3054985"/>
            <a:ext cx="184730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AU" altLang="zh-CN" sz="7200" b="1">
              <a:solidFill>
                <a:schemeClr val="accent4"/>
              </a:solidFill>
              <a:effectLst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31" y="44404"/>
            <a:ext cx="1129036" cy="66462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357" y="282189"/>
            <a:ext cx="1792605" cy="19881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C4DA80-DE86-7AF3-B921-185CA770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38767" y="1169277"/>
            <a:ext cx="850599" cy="58929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65E16D5-5881-044A-62D7-DEC73B64678E}"/>
              </a:ext>
            </a:extLst>
          </p:cNvPr>
          <p:cNvSpPr/>
          <p:nvPr/>
        </p:nvSpPr>
        <p:spPr>
          <a:xfrm>
            <a:off x="2226868" y="1276282"/>
            <a:ext cx="348364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altLang="zh-CN" sz="1800">
                <a:effectLst/>
                <a:latin typeface="DengXian" panose="02010600030101010101" pitchFamily="2" charset="-122"/>
                <a:cs typeface="Times New Roman" panose="02020603050405020304" pitchFamily="18" charset="0"/>
              </a:rPr>
              <a:t>the data is small and unbalanced</a:t>
            </a:r>
            <a:endParaRPr lang="zh-CN" altLang="en-US" sz="5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33FDBD2-6084-C352-61C0-60AEFCE758F3}"/>
                  </a:ext>
                </a:extLst>
              </p14:cNvPr>
              <p14:cNvContentPartPr/>
              <p14:nvPr/>
            </p14:nvContentPartPr>
            <p14:xfrm>
              <a:off x="10128313" y="1218174"/>
              <a:ext cx="397080" cy="21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33FDBD2-6084-C352-61C0-60AEFCE75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4673" y="1110534"/>
                <a:ext cx="504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9B786CFA-1E1B-55DF-F47B-EB403FBD9F0A}"/>
                  </a:ext>
                </a:extLst>
              </p14:cNvPr>
              <p14:cNvContentPartPr/>
              <p14:nvPr/>
            </p14:nvContentPartPr>
            <p14:xfrm>
              <a:off x="10716553" y="1217094"/>
              <a:ext cx="7632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9B786CFA-1E1B-55DF-F47B-EB403FBD9F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62913" y="1109454"/>
                <a:ext cx="18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5023482F-651E-F5D7-A50E-FE05C9768A8F}"/>
                  </a:ext>
                </a:extLst>
              </p14:cNvPr>
              <p14:cNvContentPartPr/>
              <p14:nvPr/>
            </p14:nvContentPartPr>
            <p14:xfrm>
              <a:off x="10698913" y="6159894"/>
              <a:ext cx="98640" cy="3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5023482F-651E-F5D7-A50E-FE05C9768A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44913" y="6051894"/>
                <a:ext cx="20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9AAFFA64-AD0D-33D7-C03D-C75A8C8B1920}"/>
                  </a:ext>
                </a:extLst>
              </p14:cNvPr>
              <p14:cNvContentPartPr/>
              <p14:nvPr/>
            </p14:nvContentPartPr>
            <p14:xfrm>
              <a:off x="10706113" y="6331254"/>
              <a:ext cx="36000" cy="36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9AAFFA64-AD0D-33D7-C03D-C75A8C8B1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52473" y="6223254"/>
                <a:ext cx="143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E187D80-ED1D-A39A-F0C3-8D9BEC094D41}"/>
                  </a:ext>
                </a:extLst>
              </p14:cNvPr>
              <p14:cNvContentPartPr/>
              <p14:nvPr/>
            </p14:nvContentPartPr>
            <p14:xfrm>
              <a:off x="12038473" y="2552694"/>
              <a:ext cx="360" cy="36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E187D80-ED1D-A39A-F0C3-8D9BEC094D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4473" y="2445054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10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/>
              <a:t>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7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19743" y="6225545"/>
            <a:ext cx="7326086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Presenter: </a:t>
            </a:r>
            <a:r>
              <a:rPr lang="en-AU" altLang="en-US" sz="1100">
                <a:latin typeface="Arial" panose="020B0604020202020204" pitchFamily="34" charset="0"/>
                <a:cs typeface="Arial" panose="020B0604020202020204" pitchFamily="34" charset="0"/>
              </a:rPr>
              <a:t>Jinqi Li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AU" altLang="en-US" sz="1100">
                <a:latin typeface="Arial" panose="020B0604020202020204" pitchFamily="34" charset="0"/>
                <a:cs typeface="Arial" panose="020B0604020202020204" pitchFamily="34" charset="0"/>
              </a:rPr>
              <a:t>z5405141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45" y="975360"/>
            <a:ext cx="10515600" cy="27635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776" y="3923857"/>
            <a:ext cx="10694942" cy="20249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AAT inputs all images as 983*1044 pixels. For such a big picture, the </a:t>
            </a:r>
            <a:r>
              <a:rPr lang="en-US" dirty="0" err="1">
                <a:ea typeface="+mn-lt"/>
                <a:cs typeface="+mn-lt"/>
              </a:rPr>
              <a:t>gpu</a:t>
            </a:r>
            <a:r>
              <a:rPr lang="en-US" dirty="0">
                <a:ea typeface="+mn-lt"/>
                <a:cs typeface="+mn-lt"/>
              </a:rPr>
              <a:t> requirement is higher, so in the preprocessing part we set it to 224*224 pixel size.</a:t>
            </a:r>
            <a:endParaRPr lang="zh-CN" alt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ea typeface="等线"/>
              </a:rPr>
              <a:t>Data</a:t>
            </a:r>
            <a:r>
              <a:rPr lang="zh-CN" altLang="en-US">
                <a:ea typeface="等线"/>
              </a:rPr>
              <a:t> preprocessing: includes data augmentation (random level flipping and perspective transformations) and </a:t>
            </a:r>
            <a:r>
              <a:rPr lang="zh-CN" altLang="en-US" dirty="0">
                <a:ea typeface="等线"/>
              </a:rPr>
              <a:t>normalisation.</a:t>
            </a:r>
            <a:endParaRPr lang="zh-CN" dirty="0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zh-CN" alt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/>
              <a:t>Data </a:t>
            </a:r>
            <a:r>
              <a:rPr lang="en-US" altLang="zh-CN"/>
              <a:t>augmentation</a:t>
            </a:r>
            <a:r>
              <a:rPr lang="zh-CN" altLang="en-US"/>
              <a:t> helps to increase the diversity of the training data and prevent model overfitting.</a:t>
            </a:r>
            <a:endParaRPr lang="zh-CN" altLang="en-US">
              <a:cs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09235" y="2016125"/>
            <a:ext cx="42443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/>
              <a:t># </a:t>
            </a:r>
            <a:r>
              <a:rPr lang="zh-CN" altLang="en-US" sz="1400"/>
              <a:t>Standardised using mean and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177606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56" y="1178975"/>
            <a:ext cx="2691030" cy="4597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b="1"/>
              <a:t>Overview :</a:t>
            </a:r>
          </a:p>
          <a:p>
            <a:r>
              <a:rPr lang="en-US" altLang="zh-CN" sz="2300" b="1"/>
              <a:t>Developed by</a:t>
            </a:r>
            <a:r>
              <a:rPr lang="en-US" altLang="zh-CN" sz="2300"/>
              <a:t>: </a:t>
            </a:r>
            <a:r>
              <a:rPr lang="en-US" altLang="zh-CN" sz="2300" err="1"/>
              <a:t>Kaiming</a:t>
            </a:r>
            <a:r>
              <a:rPr lang="en-US" altLang="zh-CN" sz="2300"/>
              <a:t> He et al. in 2015.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300" b="1"/>
              <a:t>Architecture</a:t>
            </a:r>
            <a:r>
              <a:rPr lang="en-US" altLang="zh-CN" sz="2300"/>
              <a:t>: 34-layer deep convolutional neural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300" b="1"/>
              <a:t>Key Feature</a:t>
            </a:r>
            <a:r>
              <a:rPr lang="en-US" altLang="zh-CN" sz="2300"/>
              <a:t>: Uses residual connections to mitigate vanishing gradient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300" b="1"/>
              <a:t>Applications</a:t>
            </a:r>
            <a:r>
              <a:rPr lang="en-US" altLang="zh-CN" sz="2300"/>
              <a:t>: Image classification, object detection, image segmentation, feature extraction.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Presenter: </a:t>
            </a:r>
            <a:r>
              <a:rPr lang="en-US" sz="1100" err="1">
                <a:latin typeface="Arial"/>
                <a:cs typeface="Arial"/>
              </a:rPr>
              <a:t>Chengduo</a:t>
            </a:r>
            <a:r>
              <a:rPr lang="en-US" sz="1100">
                <a:latin typeface="Arial"/>
                <a:cs typeface="Arial"/>
              </a:rPr>
              <a:t> Di (z5398380)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52" y="3278601"/>
            <a:ext cx="5348086" cy="22626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69589" y="674630"/>
            <a:ext cx="542361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Key Components:</a:t>
            </a:r>
            <a:endParaRPr lang="en-US" altLang="zh-CN" sz="20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/>
              <a:t>Input Layer</a:t>
            </a:r>
            <a:r>
              <a:rPr lang="en-US" altLang="zh-CN"/>
              <a:t>: 7x7 convolution with 64 filters, stride 2 + 3x3 max pooling, stride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/>
              <a:t>Residual Blocks</a:t>
            </a:r>
            <a:r>
              <a:rPr lang="en-US" altLang="zh-CN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3 blocks of 3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4 blocks of 4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6 blocks of 6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3 blocks of 3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/>
              <a:t>Output Layer</a:t>
            </a:r>
            <a:r>
              <a:rPr lang="en-US" altLang="zh-CN"/>
              <a:t>: Global average pooling + fully connected layer.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Method(Resnet34)</a:t>
            </a:r>
            <a:endParaRPr lang="en-AU">
              <a:latin typeface="Arial"/>
              <a:ea typeface="Roboto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57" y="0"/>
            <a:ext cx="401861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>
                <a:latin typeface="Arial"/>
                <a:ea typeface="Roboto"/>
                <a:cs typeface="Arial"/>
              </a:rPr>
              <a:t>Method(Resnet34)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55" y="1178975"/>
            <a:ext cx="7050530" cy="459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300"/>
              <a:t>Input: 983 images</a:t>
            </a:r>
          </a:p>
          <a:p>
            <a:pPr marL="0" indent="0">
              <a:buNone/>
            </a:pPr>
            <a:r>
              <a:rPr lang="en-US" altLang="zh-CN" sz="2300"/>
              <a:t>Task A: divide them into 4 main classes</a:t>
            </a:r>
          </a:p>
          <a:p>
            <a:pPr marL="0" indent="0">
              <a:buNone/>
            </a:pPr>
            <a:r>
              <a:rPr lang="en-US" altLang="zh-CN" sz="1600"/>
              <a:t>quite easy! </a:t>
            </a:r>
          </a:p>
          <a:p>
            <a:pPr marL="0" indent="0">
              <a:buNone/>
            </a:pPr>
            <a:r>
              <a:rPr lang="en-US" altLang="zh-CN" sz="1600"/>
              <a:t>It is easy to achieve more than 80 percent accuracy</a:t>
            </a:r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r>
              <a:rPr lang="en-US" altLang="zh-CN" sz="2300"/>
              <a:t>Task B: divide them into 31 sub classes</a:t>
            </a:r>
          </a:p>
          <a:p>
            <a:pPr marL="0" indent="0">
              <a:buNone/>
            </a:pPr>
            <a:r>
              <a:rPr lang="en-US" altLang="zh-CN" sz="1600"/>
              <a:t>Unbalanced data: Sample proportionately from each subclass</a:t>
            </a:r>
          </a:p>
          <a:p>
            <a:pPr marL="0" indent="0">
              <a:buNone/>
            </a:pPr>
            <a:r>
              <a:rPr lang="en-US" altLang="zh-CN" sz="1600"/>
              <a:t>Too little data: ??</a:t>
            </a:r>
          </a:p>
          <a:p>
            <a:pPr marL="0" indent="0">
              <a:buNone/>
            </a:pPr>
            <a:endParaRPr lang="en-US" altLang="zh-CN" sz="2300"/>
          </a:p>
          <a:p>
            <a:pPr marL="0" indent="0">
              <a:buNone/>
            </a:pPr>
            <a:r>
              <a:rPr lang="en-US" altLang="zh-CN" sz="2300"/>
              <a:t>Which may lead to:</a:t>
            </a:r>
          </a:p>
          <a:p>
            <a:pPr marL="0" indent="0">
              <a:buNone/>
            </a:pPr>
            <a:r>
              <a:rPr lang="en-US" altLang="zh-CN" sz="1600"/>
              <a:t>Overfitting, Poor Generalization, High Variance, Inaccurate Estimates of Model Performance, Bias in Data, Inability to Capture Rare Events… </a:t>
            </a:r>
            <a:endParaRPr lang="en-US" altLang="zh-CN" sz="2300"/>
          </a:p>
          <a:p>
            <a:pPr marL="0" indent="0">
              <a:buNone/>
            </a:pPr>
            <a:endParaRPr lang="en-US" altLang="zh-CN" sz="2300"/>
          </a:p>
          <a:p>
            <a:pPr marL="0" indent="0">
              <a:buNone/>
            </a:pPr>
            <a:endParaRPr lang="en-US" altLang="zh-CN" sz="23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9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Presenter:  Chengduo Di (z5398380)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53" y="136525"/>
            <a:ext cx="4635960" cy="307469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Y2ZDI5Nzc5YTAwOTU2YTU0OTMyY2VjYmU4OWFjN2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1188</Words>
  <Application>Microsoft Office PowerPoint</Application>
  <PresentationFormat>宽屏</PresentationFormat>
  <Paragraphs>182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Arial,Sans-Serif</vt:lpstr>
      <vt:lpstr>Courier New,monospace</vt:lpstr>
      <vt:lpstr>-webkit-standard</vt:lpstr>
      <vt:lpstr>Wingdings,Sans-Serif</vt:lpstr>
      <vt:lpstr>DengXian</vt:lpstr>
      <vt:lpstr>DengXian</vt:lpstr>
      <vt:lpstr>Arial</vt:lpstr>
      <vt:lpstr>Calibri</vt:lpstr>
      <vt:lpstr>Calibri Light</vt:lpstr>
      <vt:lpstr>Wingdings</vt:lpstr>
      <vt:lpstr>Office Theme</vt:lpstr>
      <vt:lpstr>PowerPoint 演示文稿</vt:lpstr>
      <vt:lpstr>Motivation</vt:lpstr>
      <vt:lpstr>Problem Statement</vt:lpstr>
      <vt:lpstr>Literature Review</vt:lpstr>
      <vt:lpstr>Dataset(s)</vt:lpstr>
      <vt:lpstr>Dataset(s)</vt:lpstr>
      <vt:lpstr>Data preprocessing</vt:lpstr>
      <vt:lpstr>Method(Resnet34)</vt:lpstr>
      <vt:lpstr>Method(Resnet34)</vt:lpstr>
      <vt:lpstr>Method(Resnet34)</vt:lpstr>
      <vt:lpstr>Results(Resnet34)</vt:lpstr>
      <vt:lpstr>Method(VGG)</vt:lpstr>
      <vt:lpstr>Results(taskA)</vt:lpstr>
      <vt:lpstr>Parameter tuning(taskB)</vt:lpstr>
      <vt:lpstr>Results(taskB)</vt:lpstr>
      <vt:lpstr>Discussion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Shisheng Zhang</dc:creator>
  <cp:lastModifiedBy>a41456</cp:lastModifiedBy>
  <cp:revision>53</cp:revision>
  <dcterms:created xsi:type="dcterms:W3CDTF">2022-11-14T00:04:00Z</dcterms:created>
  <dcterms:modified xsi:type="dcterms:W3CDTF">2024-08-04T11:24:52Z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86BFC0D60B9F443D8B862AD1E412A963_12</vt:lpwstr>
  </property>
  <property fmtid="{D5CDD505-2E9C-101B-9397-08002B2CF9AE}" pid="3" name="KSOProductBuildVer">
    <vt:lpwstr>2052-12.1.0.17147</vt:lpwstr>
  </property>
</Properties>
</file>